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5" r:id="rId6"/>
    <p:sldId id="260" r:id="rId7"/>
    <p:sldId id="261" r:id="rId8"/>
    <p:sldId id="263" r:id="rId9"/>
    <p:sldId id="264" r:id="rId10"/>
    <p:sldId id="265" r:id="rId11"/>
    <p:sldId id="296" r:id="rId12"/>
    <p:sldId id="266" r:id="rId13"/>
    <p:sldId id="297" r:id="rId14"/>
    <p:sldId id="267" r:id="rId15"/>
    <p:sldId id="268" r:id="rId16"/>
    <p:sldId id="292" r:id="rId17"/>
    <p:sldId id="293" r:id="rId18"/>
    <p:sldId id="294" r:id="rId19"/>
    <p:sldId id="299" r:id="rId20"/>
    <p:sldId id="298" r:id="rId21"/>
    <p:sldId id="272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0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59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9708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Обязательные требования к оснащению кабинетов, лабораторий в соответствии с</a:t>
            </a:r>
          </a:p>
          <a:p>
            <a:pPr algn="ctr"/>
            <a:r>
              <a:rPr lang="ru-RU" sz="2800" dirty="0" smtClean="0"/>
              <a:t>ФГОС 38.02.04 Коммерция (по отраслям) </a:t>
            </a:r>
          </a:p>
          <a:p>
            <a:pPr algn="ctr"/>
            <a:r>
              <a:rPr lang="ru-RU" sz="2800" dirty="0" smtClean="0"/>
              <a:t>и примерной</a:t>
            </a:r>
          </a:p>
          <a:p>
            <a:pPr algn="ctr"/>
            <a:r>
              <a:rPr lang="ru-RU" sz="2800" dirty="0" smtClean="0"/>
              <a:t> ОПОП 38.02.04 Коммерция (по отраслям)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</p:txBody>
      </p:sp>
      <p:pic>
        <p:nvPicPr>
          <p:cNvPr id="5" name="Picture 2" descr="C:\Users\молодежный центр\Desktop\Педагог - организатор\ПРОФОРИЕНТАЦИЯ\logotip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4"/>
            <a:ext cx="1224135" cy="151216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798638" y="765175"/>
            <a:ext cx="7345362" cy="79216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>Государственное автономное профессиональное образовательное учреждение Свердловской области </a:t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>«Екатеринбургский техникум химического машиностроения» </a:t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>(ГАПОУ СО «ЕТХМ»)</a:t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88640"/>
            <a:ext cx="3707904" cy="4176464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100" dirty="0" smtClean="0"/>
              <a:t>ЕН.02 Информационные технологии в профессиональной деятельности / Адаптивные информационные и коммуникационные технологии</a:t>
            </a:r>
          </a:p>
          <a:p>
            <a:pPr algn="ctr"/>
            <a:r>
              <a:rPr lang="ru-RU" sz="1200" b="1" dirty="0" smtClean="0"/>
              <a:t>Лаборатория Информационных технологий в профессиональной деятельности/Адаптивных информационных и коммуникационных технологий №301, оснащенный оборудованием:</a:t>
            </a:r>
            <a:endParaRPr lang="ru-RU" sz="1200" dirty="0" smtClean="0"/>
          </a:p>
          <a:p>
            <a:r>
              <a:rPr lang="ru-RU" sz="1200" dirty="0" smtClean="0"/>
              <a:t>Стул преподавателя -1</a:t>
            </a:r>
          </a:p>
          <a:p>
            <a:r>
              <a:rPr lang="ru-RU" sz="1200" dirty="0" smtClean="0"/>
              <a:t>Стол преподавателя-1</a:t>
            </a:r>
          </a:p>
          <a:p>
            <a:r>
              <a:rPr lang="ru-RU" sz="1200" dirty="0" smtClean="0"/>
              <a:t>Парты -2</a:t>
            </a:r>
          </a:p>
          <a:p>
            <a:r>
              <a:rPr lang="ru-RU" sz="1200" dirty="0" smtClean="0"/>
              <a:t>Стол ученический компьютерный-10</a:t>
            </a:r>
          </a:p>
          <a:p>
            <a:r>
              <a:rPr lang="ru-RU" sz="1200" dirty="0" smtClean="0"/>
              <a:t>Стул ученический компьютерный-10</a:t>
            </a:r>
          </a:p>
          <a:p>
            <a:r>
              <a:rPr lang="ru-RU" sz="1200" dirty="0" smtClean="0"/>
              <a:t>Доска классная-1</a:t>
            </a:r>
          </a:p>
          <a:p>
            <a:r>
              <a:rPr lang="ru-RU" sz="1200" dirty="0" smtClean="0"/>
              <a:t>Экран-1</a:t>
            </a:r>
          </a:p>
          <a:p>
            <a:r>
              <a:rPr lang="ru-RU" sz="1200" dirty="0" smtClean="0"/>
              <a:t>Проектор мультимедийный-1</a:t>
            </a:r>
          </a:p>
          <a:p>
            <a:r>
              <a:rPr lang="ru-RU" sz="1200" dirty="0" smtClean="0"/>
              <a:t>Стационарный компьютер преподавателя</a:t>
            </a:r>
          </a:p>
          <a:p>
            <a:r>
              <a:rPr lang="ru-RU" sz="1200" dirty="0" smtClean="0"/>
              <a:t>Монитор-11</a:t>
            </a:r>
          </a:p>
          <a:p>
            <a:r>
              <a:rPr lang="ru-RU" sz="1200" dirty="0" smtClean="0"/>
              <a:t>Клавиатура-11</a:t>
            </a:r>
          </a:p>
          <a:p>
            <a:r>
              <a:rPr lang="ru-RU" sz="1200" dirty="0" smtClean="0"/>
              <a:t>Мышь -11</a:t>
            </a:r>
          </a:p>
          <a:p>
            <a:r>
              <a:rPr lang="ru-RU" sz="1200" dirty="0" smtClean="0"/>
              <a:t>Стационарный ПК ученика –10</a:t>
            </a:r>
          </a:p>
          <a:p>
            <a:r>
              <a:rPr lang="ru-RU" sz="1200" dirty="0" smtClean="0"/>
              <a:t>системный блок-1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cdcad78-f15c-4ac2-9c70-87ce1586b6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067944" cy="3050958"/>
          </a:xfrm>
          <a:prstGeom prst="rect">
            <a:avLst/>
          </a:prstGeom>
        </p:spPr>
      </p:pic>
      <p:pic>
        <p:nvPicPr>
          <p:cNvPr id="7" name="Рисунок 6" descr="cfbfa062-edfa-49d0-bd7a-e28c45fdf1b4.jpg"/>
          <p:cNvPicPr>
            <a:picLocks noChangeAspect="1"/>
          </p:cNvPicPr>
          <p:nvPr/>
        </p:nvPicPr>
        <p:blipFill>
          <a:blip r:embed="rId3" cstate="print"/>
          <a:srcRect l="16548" t="28259" r="10597" b="9925"/>
          <a:stretch>
            <a:fillRect/>
          </a:stretch>
        </p:blipFill>
        <p:spPr>
          <a:xfrm>
            <a:off x="611560" y="4725144"/>
            <a:ext cx="2952328" cy="1878754"/>
          </a:xfrm>
          <a:prstGeom prst="rect">
            <a:avLst/>
          </a:prstGeom>
        </p:spPr>
      </p:pic>
      <p:pic>
        <p:nvPicPr>
          <p:cNvPr id="8" name="Рисунок 7" descr="bcf0957c-839b-42b6-8cdd-fbcbc6aa5d4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140968"/>
            <a:ext cx="2664296" cy="3552395"/>
          </a:xfrm>
          <a:prstGeom prst="rect">
            <a:avLst/>
          </a:prstGeom>
        </p:spPr>
      </p:pic>
      <p:pic>
        <p:nvPicPr>
          <p:cNvPr id="9" name="Рисунок 8" descr="ad81ccda-6cba-45b2-aeeb-0a1a297c41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6256" y="3212976"/>
            <a:ext cx="2517744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88640"/>
            <a:ext cx="2843808" cy="4464496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100" dirty="0" smtClean="0"/>
              <a:t>ЕН.02 Информационные технологии в профессиональной деятельности / Адаптивные информационные и коммуникационные технологии</a:t>
            </a:r>
          </a:p>
          <a:p>
            <a:pPr algn="ctr"/>
            <a:r>
              <a:rPr lang="ru-RU" sz="1200" b="1" dirty="0" smtClean="0"/>
              <a:t>Лаборатория Информационных технологий в профессиональной деятельности/Адаптивных информационных и коммуникационных технологий №301, оснащенный оборудованием:</a:t>
            </a:r>
            <a:endParaRPr lang="ru-RU" sz="1200" dirty="0" smtClean="0"/>
          </a:p>
          <a:p>
            <a:r>
              <a:rPr lang="ru-RU" sz="1200" dirty="0" smtClean="0"/>
              <a:t>Звуковые колонки-2</a:t>
            </a:r>
          </a:p>
          <a:p>
            <a:r>
              <a:rPr lang="ru-RU" sz="1200" dirty="0" smtClean="0"/>
              <a:t>Кондиционер  -1</a:t>
            </a:r>
          </a:p>
          <a:p>
            <a:r>
              <a:rPr lang="ru-RU" sz="1200" dirty="0" smtClean="0"/>
              <a:t>Ионизатор воздуха -2</a:t>
            </a:r>
          </a:p>
          <a:p>
            <a:r>
              <a:rPr lang="ru-RU" sz="1200" dirty="0" smtClean="0"/>
              <a:t>Доска (маркерная)-1</a:t>
            </a:r>
          </a:p>
          <a:p>
            <a:r>
              <a:rPr lang="ru-RU" sz="1200" dirty="0" smtClean="0"/>
              <a:t>Комплект сетевого оборудования-1</a:t>
            </a:r>
          </a:p>
          <a:p>
            <a:r>
              <a:rPr lang="ru-RU" sz="1200" dirty="0" smtClean="0"/>
              <a:t>Планшеты:</a:t>
            </a:r>
          </a:p>
          <a:p>
            <a:r>
              <a:rPr lang="ru-RU" sz="1200" dirty="0" smtClean="0"/>
              <a:t>Информация -1</a:t>
            </a:r>
          </a:p>
          <a:p>
            <a:r>
              <a:rPr lang="ru-RU" sz="1200" dirty="0" smtClean="0"/>
              <a:t>Поколения развития и области применения ЭВМ-1</a:t>
            </a:r>
          </a:p>
          <a:p>
            <a:r>
              <a:rPr lang="ru-RU" sz="1200" dirty="0" smtClean="0"/>
              <a:t>Программное обеспечение ПК-1</a:t>
            </a:r>
          </a:p>
          <a:p>
            <a:r>
              <a:rPr lang="ru-RU" sz="1200" dirty="0" smtClean="0"/>
              <a:t>Классификация ЭВМ-1</a:t>
            </a:r>
          </a:p>
          <a:p>
            <a:r>
              <a:rPr lang="ru-RU" sz="1200" dirty="0" smtClean="0"/>
              <a:t>Обобщенная структурная схема ПК-1</a:t>
            </a:r>
          </a:p>
          <a:p>
            <a:r>
              <a:rPr lang="ru-RU" sz="1200" dirty="0" smtClean="0"/>
              <a:t>МФУ-1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bb633a0-72a3-426e-ac17-f668ea50a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0352" y="1268760"/>
            <a:ext cx="1653648" cy="2204864"/>
          </a:xfrm>
          <a:prstGeom prst="rect">
            <a:avLst/>
          </a:prstGeom>
        </p:spPr>
      </p:pic>
      <p:pic>
        <p:nvPicPr>
          <p:cNvPr id="5" name="Рисунок 4" descr="a17a3751-589e-427f-ab4c-1b0beaa84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88640"/>
            <a:ext cx="4416491" cy="3312368"/>
          </a:xfrm>
          <a:prstGeom prst="rect">
            <a:avLst/>
          </a:prstGeom>
        </p:spPr>
      </p:pic>
      <p:pic>
        <p:nvPicPr>
          <p:cNvPr id="6" name="Рисунок 5" descr="9cdcad78-f15c-4ac2-9c70-87ce1586b66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725652"/>
            <a:ext cx="4176464" cy="3132348"/>
          </a:xfrm>
          <a:prstGeom prst="rect">
            <a:avLst/>
          </a:prstGeom>
        </p:spPr>
      </p:pic>
      <p:pic>
        <p:nvPicPr>
          <p:cNvPr id="7" name="Рисунок 6" descr="cfbfa062-edfa-49d0-bd7a-e28c45fdf1b4.jpg"/>
          <p:cNvPicPr>
            <a:picLocks noChangeAspect="1"/>
          </p:cNvPicPr>
          <p:nvPr/>
        </p:nvPicPr>
        <p:blipFill>
          <a:blip r:embed="rId5" cstate="print"/>
          <a:srcRect l="16548" t="28259" r="10597" b="9925"/>
          <a:stretch>
            <a:fillRect/>
          </a:stretch>
        </p:blipFill>
        <p:spPr>
          <a:xfrm>
            <a:off x="7436382" y="188640"/>
            <a:ext cx="1707618" cy="1086666"/>
          </a:xfrm>
          <a:prstGeom prst="rect">
            <a:avLst/>
          </a:prstGeom>
        </p:spPr>
      </p:pic>
      <p:pic>
        <p:nvPicPr>
          <p:cNvPr id="8" name="Рисунок 7" descr="8707f49b-9f23-4510-a1f6-a53f67e8e4f6.jpg"/>
          <p:cNvPicPr>
            <a:picLocks noChangeAspect="1"/>
          </p:cNvPicPr>
          <p:nvPr/>
        </p:nvPicPr>
        <p:blipFill>
          <a:blip r:embed="rId6" cstate="print"/>
          <a:srcRect l="18801" t="14700" r="14000" b="16001"/>
          <a:stretch>
            <a:fillRect/>
          </a:stretch>
        </p:blipFill>
        <p:spPr>
          <a:xfrm>
            <a:off x="251520" y="4797152"/>
            <a:ext cx="1341690" cy="1844824"/>
          </a:xfrm>
          <a:prstGeom prst="rect">
            <a:avLst/>
          </a:prstGeom>
        </p:spPr>
      </p:pic>
      <p:pic>
        <p:nvPicPr>
          <p:cNvPr id="9" name="Рисунок 8" descr="b74eb34a-99dc-4049-a801-22cb962c057e.jpg"/>
          <p:cNvPicPr>
            <a:picLocks noChangeAspect="1"/>
          </p:cNvPicPr>
          <p:nvPr/>
        </p:nvPicPr>
        <p:blipFill>
          <a:blip r:embed="rId7" cstate="print"/>
          <a:srcRect l="27264" t="11732" r="34022"/>
          <a:stretch>
            <a:fillRect/>
          </a:stretch>
        </p:blipFill>
        <p:spPr>
          <a:xfrm>
            <a:off x="1763688" y="4797152"/>
            <a:ext cx="1296144" cy="17728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3168352" cy="3816424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ОП.01 Экономика организации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Кабинет социально-экономических дисциплин, экономики организации №309, оснащенный оборудованием: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Шкаф для хранения книг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Шкаф для хранения оборудования, папок, учебных пособий-1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Колонки для мультимедиа-2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Сетевой фильтр-1</a:t>
            </a:r>
          </a:p>
        </p:txBody>
      </p:sp>
      <p:pic>
        <p:nvPicPr>
          <p:cNvPr id="3" name="Рисунок 2" descr="IMG_20200623_090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60648"/>
            <a:ext cx="5184576" cy="2952328"/>
          </a:xfrm>
          <a:prstGeom prst="rect">
            <a:avLst/>
          </a:prstGeom>
        </p:spPr>
      </p:pic>
      <p:pic>
        <p:nvPicPr>
          <p:cNvPr id="5" name="Рисунок 4" descr="IMG_20200623_090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401616"/>
            <a:ext cx="5040560" cy="3456384"/>
          </a:xfrm>
          <a:prstGeom prst="rect">
            <a:avLst/>
          </a:prstGeom>
        </p:spPr>
      </p:pic>
      <p:pic>
        <p:nvPicPr>
          <p:cNvPr id="6" name="Рисунок 5" descr="IMG_20200623_090429.jpg"/>
          <p:cNvPicPr>
            <a:picLocks noChangeAspect="1"/>
          </p:cNvPicPr>
          <p:nvPr/>
        </p:nvPicPr>
        <p:blipFill>
          <a:blip r:embed="rId4" cstate="print"/>
          <a:srcRect l="30225" t="18090" r="31011" b="44697"/>
          <a:stretch>
            <a:fillRect/>
          </a:stretch>
        </p:blipFill>
        <p:spPr>
          <a:xfrm>
            <a:off x="683568" y="4437112"/>
            <a:ext cx="2376264" cy="1710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3168352" cy="3744416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ОП.01 Экономика организации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Кабинет социально-экономических дисциплин, экономики организации №309, оснащенный оборудованием: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МФУ (многофункциональное устройство)-1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Калькуляторы-15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Программное обеспечение: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1С Предприятие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система ГАРАНТ ЭКСПЕРТ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Microsoft office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ЭУМК по дисциплине «Теория бухгалтерского учета»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Программа по коммерческой логистике – учебный диск по разделам коммерческая логистика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Электронный обучающий курс «Прикладная экономика»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fe016b1-6a7c-41b6-af8f-4ebfc58415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32656"/>
            <a:ext cx="5120569" cy="2304256"/>
          </a:xfrm>
          <a:prstGeom prst="rect">
            <a:avLst/>
          </a:prstGeom>
        </p:spPr>
      </p:pic>
      <p:pic>
        <p:nvPicPr>
          <p:cNvPr id="4" name="Рисунок 3" descr="bf7d0f03-b52d-4966-91f3-a6fa40080cb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005064"/>
            <a:ext cx="3456384" cy="2592288"/>
          </a:xfrm>
          <a:prstGeom prst="rect">
            <a:avLst/>
          </a:prstGeom>
        </p:spPr>
      </p:pic>
      <p:pic>
        <p:nvPicPr>
          <p:cNvPr id="5" name="Рисунок 4" descr="IMG_20200623_090429.jpg"/>
          <p:cNvPicPr>
            <a:picLocks noChangeAspect="1"/>
          </p:cNvPicPr>
          <p:nvPr/>
        </p:nvPicPr>
        <p:blipFill>
          <a:blip r:embed="rId4" cstate="print"/>
          <a:srcRect l="30225" t="18090" r="31011" b="44697"/>
          <a:stretch>
            <a:fillRect/>
          </a:stretch>
        </p:blipFill>
        <p:spPr>
          <a:xfrm>
            <a:off x="323528" y="4509120"/>
            <a:ext cx="1800200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e64c46e-1994-4818-b755-bd3237c3eb1f.jpg"/>
          <p:cNvPicPr>
            <a:picLocks noChangeAspect="1"/>
          </p:cNvPicPr>
          <p:nvPr/>
        </p:nvPicPr>
        <p:blipFill>
          <a:blip r:embed="rId5" cstate="print"/>
          <a:srcRect l="12609" t="28483" r="21362" b="30087"/>
          <a:stretch>
            <a:fillRect/>
          </a:stretch>
        </p:blipFill>
        <p:spPr>
          <a:xfrm>
            <a:off x="3635896" y="2780928"/>
            <a:ext cx="2448272" cy="1152128"/>
          </a:xfrm>
          <a:prstGeom prst="rect">
            <a:avLst/>
          </a:prstGeom>
        </p:spPr>
      </p:pic>
      <p:pic>
        <p:nvPicPr>
          <p:cNvPr id="7" name="Рисунок 6" descr="9949b58f-2f2d-4373-8c98-f20921a9faf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852936"/>
            <a:ext cx="2787774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2808312" cy="4536504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ОП.02 Статистика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Кабинет Статистики №410, оснащенный оборудованием: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Шкаф для хранения книг – 6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мышь компьютерная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сетевой фильтр-1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стационарный ПК обучающегося: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системный блок-1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монитор-10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клавиатура -10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мышь компьютерная -10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сетевой фильтр-10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c2cee5b-a439-4335-ad66-a7f026969f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60648"/>
            <a:ext cx="5328592" cy="3780420"/>
          </a:xfrm>
          <a:prstGeom prst="rect">
            <a:avLst/>
          </a:prstGeom>
        </p:spPr>
      </p:pic>
      <p:pic>
        <p:nvPicPr>
          <p:cNvPr id="6" name="Рисунок 5" descr="aa7570db-e022-4dd3-8543-0e09bb269180.jpg"/>
          <p:cNvPicPr>
            <a:picLocks noChangeAspect="1"/>
          </p:cNvPicPr>
          <p:nvPr/>
        </p:nvPicPr>
        <p:blipFill>
          <a:blip r:embed="rId3" cstate="print"/>
          <a:srcRect l="15272" t="23595" r="20378" b="16344"/>
          <a:stretch>
            <a:fillRect/>
          </a:stretch>
        </p:blipFill>
        <p:spPr>
          <a:xfrm>
            <a:off x="323528" y="4905164"/>
            <a:ext cx="2520280" cy="1764196"/>
          </a:xfrm>
          <a:prstGeom prst="rect">
            <a:avLst/>
          </a:prstGeom>
        </p:spPr>
      </p:pic>
      <p:pic>
        <p:nvPicPr>
          <p:cNvPr id="7" name="Рисунок 6" descr="ef50a225-69a0-46fe-bcea-d042dc501ee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221088"/>
            <a:ext cx="1761660" cy="2348880"/>
          </a:xfrm>
          <a:prstGeom prst="rect">
            <a:avLst/>
          </a:prstGeom>
        </p:spPr>
      </p:pic>
      <p:pic>
        <p:nvPicPr>
          <p:cNvPr id="8" name="Рисунок 7" descr="вв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149080"/>
            <a:ext cx="3611893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2808312" cy="3600400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ОП.03 Менеджмент (по отраслям)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 Менеджмента (по отраслям), Маркетинга №209, оснащенный 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Ноутбук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Интерактивная доска-1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f3f291-a0b8-449c-a7f4-801d11499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88640"/>
            <a:ext cx="5028051" cy="3771038"/>
          </a:xfrm>
          <a:prstGeom prst="rect">
            <a:avLst/>
          </a:prstGeom>
        </p:spPr>
      </p:pic>
      <p:pic>
        <p:nvPicPr>
          <p:cNvPr id="5" name="Рисунок 4" descr="f077d1a3-c533-4833-b69e-dcb29b062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933056"/>
            <a:ext cx="3707904" cy="2780928"/>
          </a:xfrm>
          <a:prstGeom prst="rect">
            <a:avLst/>
          </a:prstGeom>
        </p:spPr>
      </p:pic>
      <p:pic>
        <p:nvPicPr>
          <p:cNvPr id="6" name="Рисунок 5" descr="de15e85c-d31c-4483-9104-2b5f6910b0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005064"/>
            <a:ext cx="4392488" cy="2646294"/>
          </a:xfrm>
          <a:prstGeom prst="rect">
            <a:avLst/>
          </a:prstGeom>
        </p:spPr>
      </p:pic>
      <p:pic>
        <p:nvPicPr>
          <p:cNvPr id="4" name="Рисунок 3" descr="c9708c14-e232-4863-889c-49e1fdbd0018.jpg"/>
          <p:cNvPicPr>
            <a:picLocks noChangeAspect="1"/>
          </p:cNvPicPr>
          <p:nvPr/>
        </p:nvPicPr>
        <p:blipFill>
          <a:blip r:embed="rId5" cstate="print"/>
          <a:srcRect l="20932" t="29483" r="23676" b="39694"/>
          <a:stretch>
            <a:fillRect/>
          </a:stretch>
        </p:blipFill>
        <p:spPr>
          <a:xfrm>
            <a:off x="2627784" y="3068960"/>
            <a:ext cx="2232248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2808312" cy="4752528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/>
              <a:t>ОП.04 Документационное обеспечение управления</a:t>
            </a:r>
          </a:p>
          <a:p>
            <a:pPr algn="ctr"/>
            <a:r>
              <a:rPr lang="ru-RU" sz="1200" b="1" dirty="0" smtClean="0"/>
              <a:t>Кабинет Документационного обеспечения управления №410, оснащенный оборудованием:</a:t>
            </a:r>
            <a:endParaRPr lang="ru-RU" sz="1200" dirty="0" smtClean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Шкаф для хранения книг – 6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мышь компьютерная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сетевой фильтр-1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стационарный ПК обучающегося: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системный блок-1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монитор-10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клавиатура -10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мышь компьютерная -10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сетевой фильтр-10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c2cee5b-a439-4335-ad66-a7f026969f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60648"/>
            <a:ext cx="5328592" cy="3780420"/>
          </a:xfrm>
          <a:prstGeom prst="rect">
            <a:avLst/>
          </a:prstGeom>
        </p:spPr>
      </p:pic>
      <p:pic>
        <p:nvPicPr>
          <p:cNvPr id="6" name="Рисунок 5" descr="aa7570db-e022-4dd3-8543-0e09bb269180.jpg"/>
          <p:cNvPicPr>
            <a:picLocks noChangeAspect="1"/>
          </p:cNvPicPr>
          <p:nvPr/>
        </p:nvPicPr>
        <p:blipFill>
          <a:blip r:embed="rId3" cstate="print"/>
          <a:srcRect l="15272" t="23595" r="20378" b="16344"/>
          <a:stretch>
            <a:fillRect/>
          </a:stretch>
        </p:blipFill>
        <p:spPr>
          <a:xfrm>
            <a:off x="323528" y="4905164"/>
            <a:ext cx="2520280" cy="1764196"/>
          </a:xfrm>
          <a:prstGeom prst="rect">
            <a:avLst/>
          </a:prstGeom>
        </p:spPr>
      </p:pic>
      <p:pic>
        <p:nvPicPr>
          <p:cNvPr id="7" name="Рисунок 6" descr="ef50a225-69a0-46fe-bcea-d042dc501ee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221088"/>
            <a:ext cx="1761660" cy="2348880"/>
          </a:xfrm>
          <a:prstGeom prst="rect">
            <a:avLst/>
          </a:prstGeom>
        </p:spPr>
      </p:pic>
      <p:pic>
        <p:nvPicPr>
          <p:cNvPr id="8" name="Рисунок 7" descr="вв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149080"/>
            <a:ext cx="3611893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2808312" cy="4752528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ОП.05 Правовое обеспечение профессиональной деятельности</a:t>
            </a:r>
          </a:p>
          <a:p>
            <a:pPr algn="ctr"/>
            <a:r>
              <a:rPr lang="ru-RU" sz="1200" b="1" dirty="0" smtClean="0"/>
              <a:t>Кабинет Правового обеспечения профессиональной деятельности № 410, оснащенный оборудованием</a:t>
            </a:r>
            <a:endParaRPr lang="ru-RU" sz="1200" dirty="0" smtClean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Шкаф для хранения книг – 6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мышь компьютерная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сетевой фильтр-1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стационарный ПК обучающегося: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системный блок-1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монитор-10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клавиатура -10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мышь компьютерная -10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сетевой фильтр-10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c2cee5b-a439-4335-ad66-a7f026969f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60648"/>
            <a:ext cx="5328592" cy="3780420"/>
          </a:xfrm>
          <a:prstGeom prst="rect">
            <a:avLst/>
          </a:prstGeom>
        </p:spPr>
      </p:pic>
      <p:pic>
        <p:nvPicPr>
          <p:cNvPr id="6" name="Рисунок 5" descr="aa7570db-e022-4dd3-8543-0e09bb269180.jpg"/>
          <p:cNvPicPr>
            <a:picLocks noChangeAspect="1"/>
          </p:cNvPicPr>
          <p:nvPr/>
        </p:nvPicPr>
        <p:blipFill>
          <a:blip r:embed="rId3" cstate="print"/>
          <a:srcRect l="15272" t="23595" r="20378" b="16344"/>
          <a:stretch>
            <a:fillRect/>
          </a:stretch>
        </p:blipFill>
        <p:spPr>
          <a:xfrm>
            <a:off x="323528" y="4905164"/>
            <a:ext cx="2520280" cy="1764196"/>
          </a:xfrm>
          <a:prstGeom prst="rect">
            <a:avLst/>
          </a:prstGeom>
        </p:spPr>
      </p:pic>
      <p:pic>
        <p:nvPicPr>
          <p:cNvPr id="7" name="Рисунок 6" descr="ef50a225-69a0-46fe-bcea-d042dc501ee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221088"/>
            <a:ext cx="1761660" cy="2348880"/>
          </a:xfrm>
          <a:prstGeom prst="rect">
            <a:avLst/>
          </a:prstGeom>
        </p:spPr>
      </p:pic>
      <p:pic>
        <p:nvPicPr>
          <p:cNvPr id="8" name="Рисунок 7" descr="вв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149080"/>
            <a:ext cx="3611893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dc955ac-bcb3-4053-ba0c-e8304148af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560507" cy="324036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3528392" cy="6120680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ОП.06 Логистика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Кабинет Логистики № 410, оснащенный оборудованием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мышь компьютерная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сетевой фильтр-1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стационарный ПК обучающегося: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системный блок-1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монитор-10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клавиатура -10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мышь компьютерная -10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сетевой фильтр-10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a7570db-e022-4dd3-8543-0e09bb269180.jpg"/>
          <p:cNvPicPr>
            <a:picLocks noChangeAspect="1"/>
          </p:cNvPicPr>
          <p:nvPr/>
        </p:nvPicPr>
        <p:blipFill>
          <a:blip r:embed="rId3" cstate="print"/>
          <a:srcRect l="15272" t="23595" r="20378" b="16344"/>
          <a:stretch>
            <a:fillRect/>
          </a:stretch>
        </p:blipFill>
        <p:spPr>
          <a:xfrm>
            <a:off x="1979712" y="5157192"/>
            <a:ext cx="1954503" cy="1368152"/>
          </a:xfrm>
          <a:prstGeom prst="rect">
            <a:avLst/>
          </a:prstGeom>
        </p:spPr>
      </p:pic>
      <p:pic>
        <p:nvPicPr>
          <p:cNvPr id="6" name="Рисунок 5" descr="вв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555014"/>
            <a:ext cx="4403981" cy="33029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3168352" cy="3816424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ОП.07 Бухгалтерский учет</a:t>
            </a: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Кабинет Бухгалтерского учета, Финансов, налогов и налогообложения №309, оснащенный оборудованием: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Шкаф для хранения книг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Шкаф для хранения оборудования, папок, учебных пособий-1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Колонки для мультимедиа-2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Сетевой фильтр-1</a:t>
            </a:r>
          </a:p>
        </p:txBody>
      </p:sp>
      <p:pic>
        <p:nvPicPr>
          <p:cNvPr id="3" name="Рисунок 2" descr="IMG_20200623_090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60648"/>
            <a:ext cx="5184576" cy="2952328"/>
          </a:xfrm>
          <a:prstGeom prst="rect">
            <a:avLst/>
          </a:prstGeom>
        </p:spPr>
      </p:pic>
      <p:pic>
        <p:nvPicPr>
          <p:cNvPr id="5" name="Рисунок 4" descr="IMG_20200623_090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401616"/>
            <a:ext cx="5040560" cy="3456384"/>
          </a:xfrm>
          <a:prstGeom prst="rect">
            <a:avLst/>
          </a:prstGeom>
        </p:spPr>
      </p:pic>
      <p:pic>
        <p:nvPicPr>
          <p:cNvPr id="6" name="Рисунок 5" descr="IMG_20200623_090429.jpg"/>
          <p:cNvPicPr>
            <a:picLocks noChangeAspect="1"/>
          </p:cNvPicPr>
          <p:nvPr/>
        </p:nvPicPr>
        <p:blipFill>
          <a:blip r:embed="rId4" cstate="print"/>
          <a:srcRect l="30225" t="18090" r="31011" b="44697"/>
          <a:stretch>
            <a:fillRect/>
          </a:stretch>
        </p:blipFill>
        <p:spPr>
          <a:xfrm>
            <a:off x="683568" y="4437112"/>
            <a:ext cx="2376264" cy="1710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2736303" cy="4176464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ОГСЭ.01 Основы философии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 Основ философии № 405, оснащенный 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мышь компьютерная 1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Рисунок 2" descr="IMG_20200623_09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88640"/>
            <a:ext cx="5508104" cy="4131078"/>
          </a:xfrm>
          <a:prstGeom prst="rect">
            <a:avLst/>
          </a:prstGeom>
        </p:spPr>
      </p:pic>
      <p:pic>
        <p:nvPicPr>
          <p:cNvPr id="4" name="Рисунок 3" descr="IMG_20200623_091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437112"/>
            <a:ext cx="3035829" cy="2276872"/>
          </a:xfrm>
          <a:prstGeom prst="rect">
            <a:avLst/>
          </a:prstGeom>
        </p:spPr>
      </p:pic>
      <p:pic>
        <p:nvPicPr>
          <p:cNvPr id="5" name="Рисунок 4" descr="IMG_20200623_091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437112"/>
            <a:ext cx="2987824" cy="2240868"/>
          </a:xfrm>
          <a:prstGeom prst="rect">
            <a:avLst/>
          </a:prstGeom>
        </p:spPr>
      </p:pic>
      <p:pic>
        <p:nvPicPr>
          <p:cNvPr id="6" name="Рисунок 5" descr="IMG_20200623_091141.jpg"/>
          <p:cNvPicPr>
            <a:picLocks noChangeAspect="1"/>
          </p:cNvPicPr>
          <p:nvPr/>
        </p:nvPicPr>
        <p:blipFill>
          <a:blip r:embed="rId5" cstate="print"/>
          <a:srcRect l="34808" t="19755" r="25188" b="42710"/>
          <a:stretch>
            <a:fillRect/>
          </a:stretch>
        </p:blipFill>
        <p:spPr>
          <a:xfrm>
            <a:off x="251520" y="4797152"/>
            <a:ext cx="1944216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3168352" cy="3744416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ОП.07 Бухгалтерский учет</a:t>
            </a: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Кабинет Бухгалтерского учета, Финансов, налогов и налогообложения №309, оснащенный оборудованием: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МФУ (многофункциональное устройство)-1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Калькуляторы-15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Программное обеспечение: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1С Предприятие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система ГАРАНТ ЭКСПЕРТ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Microsoft office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ЭУМК по дисциплине «Теория бухгалтерского учета»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Программа по коммерческой логистике – учебный диск по разделам коммерческая логистика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Электронный обучающий курс «Прикладная экономика»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fe016b1-6a7c-41b6-af8f-4ebfc58415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32656"/>
            <a:ext cx="5120569" cy="2304256"/>
          </a:xfrm>
          <a:prstGeom prst="rect">
            <a:avLst/>
          </a:prstGeom>
        </p:spPr>
      </p:pic>
      <p:pic>
        <p:nvPicPr>
          <p:cNvPr id="4" name="Рисунок 3" descr="bf7d0f03-b52d-4966-91f3-a6fa40080cb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005064"/>
            <a:ext cx="3456384" cy="2592288"/>
          </a:xfrm>
          <a:prstGeom prst="rect">
            <a:avLst/>
          </a:prstGeom>
        </p:spPr>
      </p:pic>
      <p:pic>
        <p:nvPicPr>
          <p:cNvPr id="5" name="Рисунок 4" descr="IMG_20200623_090429.jpg"/>
          <p:cNvPicPr>
            <a:picLocks noChangeAspect="1"/>
          </p:cNvPicPr>
          <p:nvPr/>
        </p:nvPicPr>
        <p:blipFill>
          <a:blip r:embed="rId4" cstate="print"/>
          <a:srcRect l="30225" t="18090" r="31011" b="44697"/>
          <a:stretch>
            <a:fillRect/>
          </a:stretch>
        </p:blipFill>
        <p:spPr>
          <a:xfrm>
            <a:off x="323528" y="4509120"/>
            <a:ext cx="1800200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e64c46e-1994-4818-b755-bd3237c3eb1f.jpg"/>
          <p:cNvPicPr>
            <a:picLocks noChangeAspect="1"/>
          </p:cNvPicPr>
          <p:nvPr/>
        </p:nvPicPr>
        <p:blipFill>
          <a:blip r:embed="rId5" cstate="print"/>
          <a:srcRect l="12609" t="28483" r="21362" b="30087"/>
          <a:stretch>
            <a:fillRect/>
          </a:stretch>
        </p:blipFill>
        <p:spPr>
          <a:xfrm>
            <a:off x="3635896" y="2780928"/>
            <a:ext cx="2448272" cy="1152128"/>
          </a:xfrm>
          <a:prstGeom prst="rect">
            <a:avLst/>
          </a:prstGeom>
        </p:spPr>
      </p:pic>
      <p:pic>
        <p:nvPicPr>
          <p:cNvPr id="7" name="Рисунок 6" descr="9949b58f-2f2d-4373-8c98-f20921a9faf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852936"/>
            <a:ext cx="2787774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2808312" cy="4536504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ОП.08 Стандартизация, метрология и подтверждение соответствия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 Стандартизации, метрологии и подтверждения соответствия № 110, оснащенный 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мышь компьютерная 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623_09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88640"/>
            <a:ext cx="5472608" cy="4104456"/>
          </a:xfrm>
          <a:prstGeom prst="rect">
            <a:avLst/>
          </a:prstGeom>
        </p:spPr>
      </p:pic>
      <p:pic>
        <p:nvPicPr>
          <p:cNvPr id="4" name="Рисунок 3" descr="IMG_20200623_093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437112"/>
            <a:ext cx="2843808" cy="2132856"/>
          </a:xfrm>
          <a:prstGeom prst="rect">
            <a:avLst/>
          </a:prstGeom>
        </p:spPr>
      </p:pic>
      <p:pic>
        <p:nvPicPr>
          <p:cNvPr id="5" name="Рисунок 4" descr="IMG_20200623_092828.jpg"/>
          <p:cNvPicPr>
            <a:picLocks noChangeAspect="1"/>
          </p:cNvPicPr>
          <p:nvPr/>
        </p:nvPicPr>
        <p:blipFill>
          <a:blip r:embed="rId4" cstate="print"/>
          <a:srcRect l="25867" t="26110" r="15386" b="19806"/>
          <a:stretch>
            <a:fillRect/>
          </a:stretch>
        </p:blipFill>
        <p:spPr>
          <a:xfrm>
            <a:off x="395536" y="4797152"/>
            <a:ext cx="2592288" cy="178991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07505" y="0"/>
            <a:ext cx="2736303" cy="4725145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600" dirty="0" smtClean="0"/>
              <a:t>ОП.09 Безопасность жизнедеятельности</a:t>
            </a: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 Кабинет «Безопасности жизнедеятельности»№ 401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оснащенный оборудованием: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стол ученический - 15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стул ученический -30	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стул преподавателя-1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стол преподавателя -1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экран-1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ноутбук -1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сетевой фильтр-1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проектор мультимедийный -1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планшет информационный -1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Колонки акустические-2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Огнетушитель -1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Аптечка автомобильная-1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Аптечка индивидуальная -1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Сумка санитарная ФЭСТ-1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Набор компакт дисков с учебным материалом-1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8" name="Picture 4" descr="C:\Users\молодежный центр\Desktop\лицензирование\охрана труда 401\IMG_20200623_092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7"/>
            <a:ext cx="5688632" cy="3670085"/>
          </a:xfrm>
          <a:prstGeom prst="rect">
            <a:avLst/>
          </a:prstGeom>
          <a:noFill/>
        </p:spPr>
      </p:pic>
      <p:pic>
        <p:nvPicPr>
          <p:cNvPr id="1029" name="Picture 5" descr="C:\Users\молодежный центр\Desktop\лицензирование\охрана труда 401\IMG_20200623_092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05064"/>
            <a:ext cx="3600400" cy="2700300"/>
          </a:xfrm>
          <a:prstGeom prst="rect">
            <a:avLst/>
          </a:prstGeom>
          <a:noFill/>
        </p:spPr>
      </p:pic>
      <p:pic>
        <p:nvPicPr>
          <p:cNvPr id="1030" name="Picture 6" descr="C:\Users\молодежный центр\Desktop\лицензирование\охрана труда 401\IMG_20200623_091918.jpg"/>
          <p:cNvPicPr>
            <a:picLocks noChangeAspect="1" noChangeArrowheads="1"/>
          </p:cNvPicPr>
          <p:nvPr/>
        </p:nvPicPr>
        <p:blipFill>
          <a:blip r:embed="rId4" cstate="print"/>
          <a:srcRect l="8098" t="22795" r="1922" b="22017"/>
          <a:stretch>
            <a:fillRect/>
          </a:stretch>
        </p:blipFill>
        <p:spPr bwMode="auto">
          <a:xfrm>
            <a:off x="179512" y="4869160"/>
            <a:ext cx="4104456" cy="1600018"/>
          </a:xfrm>
          <a:prstGeom prst="rect">
            <a:avLst/>
          </a:prstGeom>
          <a:noFill/>
        </p:spPr>
      </p:pic>
      <p:pic>
        <p:nvPicPr>
          <p:cNvPr id="6" name="Рисунок 5" descr="IMG_20200623_091239.jpg"/>
          <p:cNvPicPr>
            <a:picLocks noChangeAspect="1"/>
          </p:cNvPicPr>
          <p:nvPr/>
        </p:nvPicPr>
        <p:blipFill>
          <a:blip r:embed="rId5" cstate="print"/>
          <a:srcRect l="33114" t="17668" r="21454" b="39424"/>
          <a:stretch>
            <a:fillRect/>
          </a:stretch>
        </p:blipFill>
        <p:spPr>
          <a:xfrm>
            <a:off x="2915816" y="3573016"/>
            <a:ext cx="1728192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00623_091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708920"/>
            <a:ext cx="5328592" cy="415977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3096343" cy="2880320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600" dirty="0" smtClean="0"/>
              <a:t>ОП.09 Безопасность жизнедеятельности</a:t>
            </a: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 Кабинет «Безопасности жизнедеятельности»№ 401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оснащенный оборудованием: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Противогазы ГП-5-1, ГП-7-1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1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Детский противогаз-1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175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Самоспасатель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ГДЗК-1</a:t>
            </a:r>
          </a:p>
          <a:p>
            <a:pPr lvl="0" indent="3175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Индивидуальный противохимический пакет ИПП11 -1, ИПП-1-1</a:t>
            </a:r>
          </a:p>
          <a:p>
            <a:pPr lvl="0" indent="3175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Носилки переносные-1</a:t>
            </a:r>
          </a:p>
          <a:p>
            <a:pPr lvl="0" indent="3175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Рисунок 4" descr="IMG_20200623_091511.jpg"/>
          <p:cNvPicPr>
            <a:picLocks noChangeAspect="1"/>
          </p:cNvPicPr>
          <p:nvPr/>
        </p:nvPicPr>
        <p:blipFill>
          <a:blip r:embed="rId3" cstate="print"/>
          <a:srcRect t="30054" r="2073" b="7765"/>
          <a:stretch>
            <a:fillRect/>
          </a:stretch>
        </p:blipFill>
        <p:spPr>
          <a:xfrm>
            <a:off x="3491880" y="188640"/>
            <a:ext cx="5292080" cy="2331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29969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1,2,3,</a:t>
            </a:r>
            <a:endParaRPr lang="ru-RU" dirty="0"/>
          </a:p>
        </p:txBody>
      </p:sp>
      <p:pic>
        <p:nvPicPr>
          <p:cNvPr id="13" name="Рисунок 12" descr="IMG_20200623_092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212976"/>
            <a:ext cx="2448272" cy="3264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3768" y="34290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3096343" cy="2880320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ОП.09 Безопасность жизнедеятельности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Кабинет «Безопасности жизнедеятельности» №401 , оснащенный оборудованием: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31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Манекен Максим-1</a:t>
            </a:r>
          </a:p>
          <a:p>
            <a:pPr lvl="0" indent="31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Шина для перевязки-1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175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Защитный костюм ОЗК-1</a:t>
            </a:r>
          </a:p>
          <a:p>
            <a:pPr indent="3175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Противогаз изолирующий-1</a:t>
            </a:r>
          </a:p>
          <a:p>
            <a:pPr indent="3175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Защитный костюм пожарного-1</a:t>
            </a:r>
          </a:p>
          <a:p>
            <a:pPr lvl="0" indent="3175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Аптечка индивидуальная АИ-1</a:t>
            </a:r>
          </a:p>
          <a:p>
            <a:pPr lvl="0" indent="317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Рисунок 2" descr="IMG_20200623_091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32656"/>
            <a:ext cx="2880320" cy="2160240"/>
          </a:xfrm>
          <a:prstGeom prst="rect">
            <a:avLst/>
          </a:prstGeom>
        </p:spPr>
      </p:pic>
      <p:pic>
        <p:nvPicPr>
          <p:cNvPr id="6" name="Рисунок 5" descr="IMG_20200623_091448.jpg"/>
          <p:cNvPicPr>
            <a:picLocks noChangeAspect="1"/>
          </p:cNvPicPr>
          <p:nvPr/>
        </p:nvPicPr>
        <p:blipFill>
          <a:blip r:embed="rId3" cstate="print"/>
          <a:srcRect l="22314" r="9354" b="41458"/>
          <a:stretch>
            <a:fillRect/>
          </a:stretch>
        </p:blipFill>
        <p:spPr>
          <a:xfrm>
            <a:off x="6660232" y="4365104"/>
            <a:ext cx="2267744" cy="2232248"/>
          </a:xfrm>
          <a:prstGeom prst="rect">
            <a:avLst/>
          </a:prstGeom>
        </p:spPr>
      </p:pic>
      <p:pic>
        <p:nvPicPr>
          <p:cNvPr id="7" name="Рисунок 6" descr="IMG_20200623_091931.jpg"/>
          <p:cNvPicPr>
            <a:picLocks noChangeAspect="1"/>
          </p:cNvPicPr>
          <p:nvPr/>
        </p:nvPicPr>
        <p:blipFill>
          <a:blip r:embed="rId4" cstate="print"/>
          <a:srcRect l="12206" r="14561"/>
          <a:stretch>
            <a:fillRect/>
          </a:stretch>
        </p:blipFill>
        <p:spPr>
          <a:xfrm>
            <a:off x="6660232" y="332656"/>
            <a:ext cx="2160240" cy="3933056"/>
          </a:xfrm>
          <a:prstGeom prst="rect">
            <a:avLst/>
          </a:prstGeom>
        </p:spPr>
      </p:pic>
      <p:pic>
        <p:nvPicPr>
          <p:cNvPr id="8" name="Рисунок 7" descr="IMG_20200623_091939.jpg"/>
          <p:cNvPicPr>
            <a:picLocks noChangeAspect="1"/>
          </p:cNvPicPr>
          <p:nvPr/>
        </p:nvPicPr>
        <p:blipFill>
          <a:blip r:embed="rId5" cstate="print"/>
          <a:srcRect l="19676" t="2100" r="1575"/>
          <a:stretch>
            <a:fillRect/>
          </a:stretch>
        </p:blipFill>
        <p:spPr>
          <a:xfrm>
            <a:off x="323528" y="3356992"/>
            <a:ext cx="2905338" cy="3240360"/>
          </a:xfrm>
          <a:prstGeom prst="rect">
            <a:avLst/>
          </a:prstGeom>
        </p:spPr>
      </p:pic>
      <p:pic>
        <p:nvPicPr>
          <p:cNvPr id="9" name="Рисунок 8" descr="IMG_20200623_0919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563888" y="2708919"/>
            <a:ext cx="2808312" cy="39364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8144" y="4046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1,2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6416" y="4766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35730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29249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388424" y="45091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16" name="Рисунок 15" descr="IMG_20200623_091239.jpg"/>
          <p:cNvPicPr>
            <a:picLocks noChangeAspect="1"/>
          </p:cNvPicPr>
          <p:nvPr/>
        </p:nvPicPr>
        <p:blipFill>
          <a:blip r:embed="rId7" cstate="print"/>
          <a:srcRect l="33114" t="17668" r="21454" b="39424"/>
          <a:stretch>
            <a:fillRect/>
          </a:stretch>
        </p:blipFill>
        <p:spPr>
          <a:xfrm>
            <a:off x="2771800" y="5445224"/>
            <a:ext cx="1728192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00623_091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7296811" cy="5472608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512" y="0"/>
            <a:ext cx="3096343" cy="2232248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ОП.09 Безопасность жизнедеятельности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Кабинет «Безопасности жизнедеятельности» №401 , 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Стенды: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планшет информационный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Виды вооружений-1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Военная присяга-1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Гимн России-1</a:t>
            </a:r>
          </a:p>
          <a:p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623_091239.jpg"/>
          <p:cNvPicPr>
            <a:picLocks noChangeAspect="1"/>
          </p:cNvPicPr>
          <p:nvPr/>
        </p:nvPicPr>
        <p:blipFill>
          <a:blip r:embed="rId3" cstate="print"/>
          <a:srcRect l="33114" t="17668" r="21454" b="39424"/>
          <a:stretch>
            <a:fillRect/>
          </a:stretch>
        </p:blipFill>
        <p:spPr>
          <a:xfrm>
            <a:off x="7092280" y="0"/>
            <a:ext cx="1728192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0"/>
            <a:ext cx="2808312" cy="4005064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ОП.10 Основы предпринимательской деятельности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 Основ предпринимательской деятельности, Организации коммерческой деятельности и логистики№209, оснащенный 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Ноутбук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Интерактивная доска-1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f3f291-a0b8-449c-a7f4-801d11499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88640"/>
            <a:ext cx="5028051" cy="3771038"/>
          </a:xfrm>
          <a:prstGeom prst="rect">
            <a:avLst/>
          </a:prstGeom>
        </p:spPr>
      </p:pic>
      <p:pic>
        <p:nvPicPr>
          <p:cNvPr id="5" name="Рисунок 4" descr="f077d1a3-c533-4833-b69e-dcb29b062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121696"/>
            <a:ext cx="3456384" cy="2592288"/>
          </a:xfrm>
          <a:prstGeom prst="rect">
            <a:avLst/>
          </a:prstGeom>
        </p:spPr>
      </p:pic>
      <p:pic>
        <p:nvPicPr>
          <p:cNvPr id="6" name="Рисунок 5" descr="de15e85c-d31c-4483-9104-2b5f6910b0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005064"/>
            <a:ext cx="4392488" cy="2646294"/>
          </a:xfrm>
          <a:prstGeom prst="rect">
            <a:avLst/>
          </a:prstGeom>
        </p:spPr>
      </p:pic>
      <p:pic>
        <p:nvPicPr>
          <p:cNvPr id="4" name="Рисунок 3" descr="c9708c14-e232-4863-889c-49e1fdbd0018.jpg"/>
          <p:cNvPicPr>
            <a:picLocks noChangeAspect="1"/>
          </p:cNvPicPr>
          <p:nvPr/>
        </p:nvPicPr>
        <p:blipFill>
          <a:blip r:embed="rId5" cstate="print"/>
          <a:srcRect l="20932" t="29483" r="23676" b="39694"/>
          <a:stretch>
            <a:fillRect/>
          </a:stretch>
        </p:blipFill>
        <p:spPr>
          <a:xfrm>
            <a:off x="2627784" y="3068960"/>
            <a:ext cx="2232248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0"/>
            <a:ext cx="2808312" cy="4005064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ОП.11 Бизнес планирование в малом предпринимательстве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 Бизнес - планирования в малом предпринимательстве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№209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оснащенный 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Ноутбук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Интерактивная доска-1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f3f291-a0b8-449c-a7f4-801d11499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88640"/>
            <a:ext cx="5028051" cy="3771038"/>
          </a:xfrm>
          <a:prstGeom prst="rect">
            <a:avLst/>
          </a:prstGeom>
        </p:spPr>
      </p:pic>
      <p:pic>
        <p:nvPicPr>
          <p:cNvPr id="5" name="Рисунок 4" descr="f077d1a3-c533-4833-b69e-dcb29b062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121696"/>
            <a:ext cx="3456384" cy="2592288"/>
          </a:xfrm>
          <a:prstGeom prst="rect">
            <a:avLst/>
          </a:prstGeom>
        </p:spPr>
      </p:pic>
      <p:pic>
        <p:nvPicPr>
          <p:cNvPr id="6" name="Рисунок 5" descr="de15e85c-d31c-4483-9104-2b5f6910b0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005064"/>
            <a:ext cx="4392488" cy="2646294"/>
          </a:xfrm>
          <a:prstGeom prst="rect">
            <a:avLst/>
          </a:prstGeom>
        </p:spPr>
      </p:pic>
      <p:pic>
        <p:nvPicPr>
          <p:cNvPr id="4" name="Рисунок 3" descr="c9708c14-e232-4863-889c-49e1fdbd0018.jpg"/>
          <p:cNvPicPr>
            <a:picLocks noChangeAspect="1"/>
          </p:cNvPicPr>
          <p:nvPr/>
        </p:nvPicPr>
        <p:blipFill>
          <a:blip r:embed="rId5" cstate="print"/>
          <a:srcRect l="20932" t="29483" r="23676" b="39694"/>
          <a:stretch>
            <a:fillRect/>
          </a:stretch>
        </p:blipFill>
        <p:spPr>
          <a:xfrm>
            <a:off x="2627784" y="3068960"/>
            <a:ext cx="2232248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2808312" cy="4320480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ПМ.01 Организация и управление торгово-сбытовой деятельностью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 Междисциплинарных курсов №110, оснащенный 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мышь компьютерная 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623_09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88640"/>
            <a:ext cx="5472608" cy="4104456"/>
          </a:xfrm>
          <a:prstGeom prst="rect">
            <a:avLst/>
          </a:prstGeom>
        </p:spPr>
      </p:pic>
      <p:pic>
        <p:nvPicPr>
          <p:cNvPr id="4" name="Рисунок 3" descr="IMG_20200623_093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022" y="4509120"/>
            <a:ext cx="2843808" cy="2132856"/>
          </a:xfrm>
          <a:prstGeom prst="rect">
            <a:avLst/>
          </a:prstGeom>
        </p:spPr>
      </p:pic>
      <p:pic>
        <p:nvPicPr>
          <p:cNvPr id="5" name="Рисунок 4" descr="IMG_20200623_092828.jpg"/>
          <p:cNvPicPr>
            <a:picLocks noChangeAspect="1"/>
          </p:cNvPicPr>
          <p:nvPr/>
        </p:nvPicPr>
        <p:blipFill>
          <a:blip r:embed="rId4" cstate="print"/>
          <a:srcRect l="25867" t="26110" r="15386" b="19806"/>
          <a:stretch>
            <a:fillRect/>
          </a:stretch>
        </p:blipFill>
        <p:spPr>
          <a:xfrm>
            <a:off x="395536" y="4797152"/>
            <a:ext cx="2592288" cy="178991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2808312" cy="4320480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ПМ.01 Организация и управление торгово-сбытовой деятельностью</a:t>
            </a:r>
          </a:p>
          <a:p>
            <a:pPr algn="ctr"/>
            <a:r>
              <a:rPr lang="ru-RU" sz="1400" b="1" dirty="0" smtClean="0"/>
              <a:t>Лаборатория Технического оснащения торговых организаций и охраны труда №110, оснащенная 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мышь компьютерная 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623_09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88640"/>
            <a:ext cx="5472608" cy="4104456"/>
          </a:xfrm>
          <a:prstGeom prst="rect">
            <a:avLst/>
          </a:prstGeom>
        </p:spPr>
      </p:pic>
      <p:pic>
        <p:nvPicPr>
          <p:cNvPr id="5" name="Рисунок 4" descr="IMG_20200623_093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022" y="4509120"/>
            <a:ext cx="2843808" cy="2132856"/>
          </a:xfrm>
          <a:prstGeom prst="rect">
            <a:avLst/>
          </a:prstGeom>
        </p:spPr>
      </p:pic>
      <p:pic>
        <p:nvPicPr>
          <p:cNvPr id="6" name="Рисунок 5" descr="IMG_20200623_092828.jpg"/>
          <p:cNvPicPr>
            <a:picLocks noChangeAspect="1"/>
          </p:cNvPicPr>
          <p:nvPr/>
        </p:nvPicPr>
        <p:blipFill>
          <a:blip r:embed="rId4" cstate="print"/>
          <a:srcRect l="25867" t="26110" r="15386" b="19806"/>
          <a:stretch>
            <a:fillRect/>
          </a:stretch>
        </p:blipFill>
        <p:spPr>
          <a:xfrm>
            <a:off x="395536" y="4797152"/>
            <a:ext cx="2592288" cy="17899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2736303" cy="3960440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ОГСЭ.02 История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 Истории № 405, оснащенный 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мышь компьютерная 1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Рисунок 2" descr="IMG_20200623_091141.jpg"/>
          <p:cNvPicPr>
            <a:picLocks noChangeAspect="1"/>
          </p:cNvPicPr>
          <p:nvPr/>
        </p:nvPicPr>
        <p:blipFill>
          <a:blip r:embed="rId2" cstate="print"/>
          <a:srcRect l="34808" t="19755" r="25188" b="42710"/>
          <a:stretch>
            <a:fillRect/>
          </a:stretch>
        </p:blipFill>
        <p:spPr>
          <a:xfrm>
            <a:off x="251520" y="4797152"/>
            <a:ext cx="1944216" cy="1368152"/>
          </a:xfrm>
          <a:prstGeom prst="rect">
            <a:avLst/>
          </a:prstGeom>
        </p:spPr>
      </p:pic>
      <p:pic>
        <p:nvPicPr>
          <p:cNvPr id="4" name="Рисунок 3" descr="IMG_20200623_091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88640"/>
            <a:ext cx="5400600" cy="3888432"/>
          </a:xfrm>
          <a:prstGeom prst="rect">
            <a:avLst/>
          </a:prstGeom>
        </p:spPr>
      </p:pic>
      <p:pic>
        <p:nvPicPr>
          <p:cNvPr id="5" name="Рисунок 4" descr="IMG_20200623_091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293096"/>
            <a:ext cx="3168352" cy="2376264"/>
          </a:xfrm>
          <a:prstGeom prst="rect">
            <a:avLst/>
          </a:prstGeom>
        </p:spPr>
      </p:pic>
      <p:pic>
        <p:nvPicPr>
          <p:cNvPr id="6" name="Рисунок 5" descr="IMG_20200623_0911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293096"/>
            <a:ext cx="316835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4248472" cy="2880320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ПМ.01 Организация и управление торгово-сбытовой деятельностью</a:t>
            </a:r>
          </a:p>
          <a:p>
            <a:pPr algn="ctr"/>
            <a:r>
              <a:rPr lang="ru-RU" sz="1400" b="1" dirty="0" smtClean="0"/>
              <a:t>Лаборатория Технического оснащения торговых организаций и охраны труда №110, оснащенная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Демонстрационная мебель: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Витрина-1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Барная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стойка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Бланки документов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Торговое оборудование: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Весы-1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Калькуляторы-15 шт.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Контрольно-кассовые аппарты-2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623_092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60648"/>
            <a:ext cx="3744416" cy="2808312"/>
          </a:xfrm>
          <a:prstGeom prst="rect">
            <a:avLst/>
          </a:prstGeom>
        </p:spPr>
      </p:pic>
      <p:pic>
        <p:nvPicPr>
          <p:cNvPr id="4" name="Рисунок 3" descr="IMG_20200623_092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2715766" cy="3621021"/>
          </a:xfrm>
          <a:prstGeom prst="rect">
            <a:avLst/>
          </a:prstGeom>
        </p:spPr>
      </p:pic>
      <p:pic>
        <p:nvPicPr>
          <p:cNvPr id="6" name="Рисунок 5" descr="IMG_20200623_092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284984"/>
            <a:ext cx="3419872" cy="2564904"/>
          </a:xfrm>
          <a:prstGeom prst="rect">
            <a:avLst/>
          </a:prstGeom>
        </p:spPr>
      </p:pic>
      <p:pic>
        <p:nvPicPr>
          <p:cNvPr id="5" name="Рисунок 4" descr="IMG_20200623_0926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239090"/>
            <a:ext cx="3491880" cy="2618910"/>
          </a:xfrm>
          <a:prstGeom prst="rect">
            <a:avLst/>
          </a:prstGeom>
        </p:spPr>
      </p:pic>
      <p:pic>
        <p:nvPicPr>
          <p:cNvPr id="7" name="Рисунок 6" descr="IMG_20200623_092828.jpg"/>
          <p:cNvPicPr>
            <a:picLocks noChangeAspect="1"/>
          </p:cNvPicPr>
          <p:nvPr/>
        </p:nvPicPr>
        <p:blipFill>
          <a:blip r:embed="rId6" cstate="print"/>
          <a:srcRect l="25867" t="26110" r="15386" b="19806"/>
          <a:stretch>
            <a:fillRect/>
          </a:stretch>
        </p:blipFill>
        <p:spPr>
          <a:xfrm>
            <a:off x="7020272" y="2852936"/>
            <a:ext cx="1800200" cy="1242995"/>
          </a:xfrm>
          <a:prstGeom prst="rect">
            <a:avLst/>
          </a:prstGeom>
        </p:spPr>
      </p:pic>
      <p:pic>
        <p:nvPicPr>
          <p:cNvPr id="8" name="Рисунок 7" descr="e8bc3e56-53d8-4261-a931-3f0c8d676ef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5157192"/>
            <a:ext cx="2267744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2808312" cy="4320480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ПМ.01 Организация и управление торгово-сбытовой деятельностью</a:t>
            </a:r>
          </a:p>
          <a:p>
            <a:pPr algn="ctr"/>
            <a:r>
              <a:rPr lang="ru-RU" sz="1400" b="1" dirty="0" smtClean="0"/>
              <a:t>Лаборатория Технического оснащения торговых организаций и охраны труда №110, оснащенная 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мышь компьютерная 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623_09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88640"/>
            <a:ext cx="5472608" cy="4104456"/>
          </a:xfrm>
          <a:prstGeom prst="rect">
            <a:avLst/>
          </a:prstGeom>
        </p:spPr>
      </p:pic>
      <p:pic>
        <p:nvPicPr>
          <p:cNvPr id="5" name="Рисунок 4" descr="IMG_20200623_093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022" y="4509120"/>
            <a:ext cx="2843808" cy="2132856"/>
          </a:xfrm>
          <a:prstGeom prst="rect">
            <a:avLst/>
          </a:prstGeom>
        </p:spPr>
      </p:pic>
      <p:pic>
        <p:nvPicPr>
          <p:cNvPr id="6" name="Рисунок 5" descr="IMG_20200623_092828.jpg"/>
          <p:cNvPicPr>
            <a:picLocks noChangeAspect="1"/>
          </p:cNvPicPr>
          <p:nvPr/>
        </p:nvPicPr>
        <p:blipFill>
          <a:blip r:embed="rId4" cstate="print"/>
          <a:srcRect l="25867" t="26110" r="15386" b="19806"/>
          <a:stretch>
            <a:fillRect/>
          </a:stretch>
        </p:blipFill>
        <p:spPr>
          <a:xfrm>
            <a:off x="395536" y="4797152"/>
            <a:ext cx="2592288" cy="178991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2808312" cy="4392488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ПМ.02  Организация и проведение экономической и маркетинговой деятельности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 Междисциплинарных курсов №110, оснащенная 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мышь компьютерная 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623_09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88640"/>
            <a:ext cx="5472608" cy="4104456"/>
          </a:xfrm>
          <a:prstGeom prst="rect">
            <a:avLst/>
          </a:prstGeom>
        </p:spPr>
      </p:pic>
      <p:pic>
        <p:nvPicPr>
          <p:cNvPr id="5" name="Рисунок 4" descr="IMG_20200623_093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022" y="4509120"/>
            <a:ext cx="2843808" cy="2132856"/>
          </a:xfrm>
          <a:prstGeom prst="rect">
            <a:avLst/>
          </a:prstGeom>
        </p:spPr>
      </p:pic>
      <p:pic>
        <p:nvPicPr>
          <p:cNvPr id="6" name="Рисунок 5" descr="IMG_20200623_092828.jpg"/>
          <p:cNvPicPr>
            <a:picLocks noChangeAspect="1"/>
          </p:cNvPicPr>
          <p:nvPr/>
        </p:nvPicPr>
        <p:blipFill>
          <a:blip r:embed="rId4" cstate="print"/>
          <a:srcRect l="25867" t="26110" r="15386" b="19806"/>
          <a:stretch>
            <a:fillRect/>
          </a:stretch>
        </p:blipFill>
        <p:spPr>
          <a:xfrm>
            <a:off x="395536" y="4797152"/>
            <a:ext cx="2592288" cy="178991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2808312" cy="4392488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/>
              <a:t>ПМ.03  Управление ассортиментом, оценка качества и обеспечение </a:t>
            </a:r>
            <a:r>
              <a:rPr lang="ru-RU" sz="1200" dirty="0" err="1" smtClean="0"/>
              <a:t>сохраняемости</a:t>
            </a:r>
            <a:r>
              <a:rPr lang="ru-RU" sz="1200" dirty="0" smtClean="0"/>
              <a:t> товаров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 Междисциплинарных курсов №110, оснащенная 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мышь компьютерная 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623_09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88640"/>
            <a:ext cx="5472608" cy="4104456"/>
          </a:xfrm>
          <a:prstGeom prst="rect">
            <a:avLst/>
          </a:prstGeom>
        </p:spPr>
      </p:pic>
      <p:pic>
        <p:nvPicPr>
          <p:cNvPr id="5" name="Рисунок 4" descr="IMG_20200623_093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022" y="4509120"/>
            <a:ext cx="2843808" cy="2132856"/>
          </a:xfrm>
          <a:prstGeom prst="rect">
            <a:avLst/>
          </a:prstGeom>
        </p:spPr>
      </p:pic>
      <p:pic>
        <p:nvPicPr>
          <p:cNvPr id="6" name="Рисунок 5" descr="IMG_20200623_092828.jpg"/>
          <p:cNvPicPr>
            <a:picLocks noChangeAspect="1"/>
          </p:cNvPicPr>
          <p:nvPr/>
        </p:nvPicPr>
        <p:blipFill>
          <a:blip r:embed="rId4" cstate="print"/>
          <a:srcRect l="25867" t="26110" r="15386" b="19806"/>
          <a:stretch>
            <a:fillRect/>
          </a:stretch>
        </p:blipFill>
        <p:spPr>
          <a:xfrm>
            <a:off x="395536" y="4797152"/>
            <a:ext cx="2592288" cy="178991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2808312" cy="4392488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/>
              <a:t>ПМ.03  Управление ассортиментом, оценка качества и обеспечение </a:t>
            </a:r>
            <a:r>
              <a:rPr lang="ru-RU" sz="1200" dirty="0" err="1" smtClean="0"/>
              <a:t>сохраняемости</a:t>
            </a:r>
            <a:r>
              <a:rPr lang="ru-RU" sz="1200" dirty="0" smtClean="0"/>
              <a:t> товаров </a:t>
            </a:r>
          </a:p>
          <a:p>
            <a:pPr algn="ctr"/>
            <a:r>
              <a:rPr lang="ru-RU" sz="1400" b="1" dirty="0" smtClean="0"/>
              <a:t>Лаборатория Товароведения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№110, оснащенная 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мышь компьютерная 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623_09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88640"/>
            <a:ext cx="5472608" cy="4104456"/>
          </a:xfrm>
          <a:prstGeom prst="rect">
            <a:avLst/>
          </a:prstGeom>
        </p:spPr>
      </p:pic>
      <p:pic>
        <p:nvPicPr>
          <p:cNvPr id="5" name="Рисунок 4" descr="IMG_20200623_093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022" y="4509120"/>
            <a:ext cx="2843808" cy="2132856"/>
          </a:xfrm>
          <a:prstGeom prst="rect">
            <a:avLst/>
          </a:prstGeom>
        </p:spPr>
      </p:pic>
      <p:pic>
        <p:nvPicPr>
          <p:cNvPr id="6" name="Рисунок 5" descr="IMG_20200623_092828.jpg"/>
          <p:cNvPicPr>
            <a:picLocks noChangeAspect="1"/>
          </p:cNvPicPr>
          <p:nvPr/>
        </p:nvPicPr>
        <p:blipFill>
          <a:blip r:embed="rId4" cstate="print"/>
          <a:srcRect l="25867" t="26110" r="15386" b="19806"/>
          <a:stretch>
            <a:fillRect/>
          </a:stretch>
        </p:blipFill>
        <p:spPr>
          <a:xfrm>
            <a:off x="395536" y="4797152"/>
            <a:ext cx="2592288" cy="178991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2664296" cy="4968552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/>
              <a:t>ПМ.03  Управление ассортиментом, оценка качества и обеспечение </a:t>
            </a:r>
            <a:r>
              <a:rPr lang="ru-RU" sz="1200" dirty="0" err="1" smtClean="0"/>
              <a:t>сохраняемости</a:t>
            </a:r>
            <a:r>
              <a:rPr lang="ru-RU" sz="1200" dirty="0" smtClean="0"/>
              <a:t> товаров</a:t>
            </a:r>
          </a:p>
          <a:p>
            <a:pPr algn="ctr"/>
            <a:r>
              <a:rPr lang="ru-RU" sz="1400" b="1" dirty="0" smtClean="0"/>
              <a:t>Лаборатория Товароведения №110, оснащенная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Стол ученический -15</a:t>
            </a:r>
          </a:p>
          <a:p>
            <a:r>
              <a:rPr lang="ru-RU" sz="1400" dirty="0" smtClean="0"/>
              <a:t>Стул ученический – 30</a:t>
            </a:r>
          </a:p>
          <a:p>
            <a:r>
              <a:rPr lang="ru-RU" sz="1400" dirty="0" smtClean="0"/>
              <a:t>Стул преподавателя -1</a:t>
            </a:r>
          </a:p>
          <a:p>
            <a:r>
              <a:rPr lang="ru-RU" sz="1400" dirty="0" smtClean="0"/>
              <a:t>Стол преподавателя – 1</a:t>
            </a:r>
          </a:p>
          <a:p>
            <a:r>
              <a:rPr lang="ru-RU" sz="1400" dirty="0" smtClean="0"/>
              <a:t>Шкаф для хранения книг – 6</a:t>
            </a:r>
          </a:p>
          <a:p>
            <a:r>
              <a:rPr lang="ru-RU" sz="1400" dirty="0" smtClean="0"/>
              <a:t>Доска классная -1</a:t>
            </a:r>
          </a:p>
          <a:p>
            <a:r>
              <a:rPr lang="ru-RU" sz="1400" dirty="0" smtClean="0"/>
              <a:t>Экран – 1</a:t>
            </a:r>
          </a:p>
          <a:p>
            <a:r>
              <a:rPr lang="ru-RU" sz="1400" dirty="0" smtClean="0"/>
              <a:t>Проектор -1</a:t>
            </a:r>
          </a:p>
          <a:p>
            <a:r>
              <a:rPr lang="ru-RU" sz="1400" dirty="0" smtClean="0"/>
              <a:t>стационарный ПК преподавателя – системный блок -1</a:t>
            </a:r>
          </a:p>
          <a:p>
            <a:r>
              <a:rPr lang="ru-RU" sz="1400" dirty="0" smtClean="0"/>
              <a:t>монитор-1</a:t>
            </a:r>
          </a:p>
          <a:p>
            <a:r>
              <a:rPr lang="ru-RU" sz="1400" dirty="0" smtClean="0"/>
              <a:t>клавиатура -1</a:t>
            </a:r>
          </a:p>
          <a:p>
            <a:r>
              <a:rPr lang="ru-RU" sz="1400" dirty="0" smtClean="0"/>
              <a:t>мышь компьютерная -1</a:t>
            </a:r>
          </a:p>
          <a:p>
            <a:r>
              <a:rPr lang="ru-RU" sz="1400" b="1" i="1" dirty="0" smtClean="0"/>
              <a:t>Торговое оборудование:</a:t>
            </a:r>
            <a:endParaRPr lang="ru-RU" sz="1400" dirty="0" smtClean="0"/>
          </a:p>
          <a:p>
            <a:r>
              <a:rPr lang="ru-RU" sz="1400" dirty="0" smtClean="0"/>
              <a:t>Весы-1</a:t>
            </a:r>
          </a:p>
          <a:p>
            <a:r>
              <a:rPr lang="ru-RU" sz="1400" dirty="0" smtClean="0"/>
              <a:t>Калькуляторы-15 шт.</a:t>
            </a:r>
            <a:endParaRPr lang="ru-RU" sz="1400" dirty="0"/>
          </a:p>
        </p:txBody>
      </p:sp>
      <p:pic>
        <p:nvPicPr>
          <p:cNvPr id="3" name="Рисунок 2" descr="IMG_20200623_092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9584" y="3789040"/>
            <a:ext cx="3744416" cy="2808312"/>
          </a:xfrm>
          <a:prstGeom prst="rect">
            <a:avLst/>
          </a:prstGeom>
        </p:spPr>
      </p:pic>
      <p:pic>
        <p:nvPicPr>
          <p:cNvPr id="4" name="Рисунок 3" descr="IMG_20200623_092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236979"/>
            <a:ext cx="2715766" cy="3621021"/>
          </a:xfrm>
          <a:prstGeom prst="rect">
            <a:avLst/>
          </a:prstGeom>
        </p:spPr>
      </p:pic>
      <p:pic>
        <p:nvPicPr>
          <p:cNvPr id="6" name="Рисунок 5" descr="IMG_20200623_092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88640"/>
            <a:ext cx="5184576" cy="3186354"/>
          </a:xfrm>
          <a:prstGeom prst="rect">
            <a:avLst/>
          </a:prstGeom>
        </p:spPr>
      </p:pic>
      <p:pic>
        <p:nvPicPr>
          <p:cNvPr id="5" name="Рисунок 4" descr="IMG_20200623_0926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183814"/>
            <a:ext cx="2232248" cy="1674186"/>
          </a:xfrm>
          <a:prstGeom prst="rect">
            <a:avLst/>
          </a:prstGeom>
        </p:spPr>
      </p:pic>
      <p:pic>
        <p:nvPicPr>
          <p:cNvPr id="7" name="Рисунок 6" descr="IMG_20200623_092828.jpg"/>
          <p:cNvPicPr>
            <a:picLocks noChangeAspect="1"/>
          </p:cNvPicPr>
          <p:nvPr/>
        </p:nvPicPr>
        <p:blipFill>
          <a:blip r:embed="rId6" cstate="print"/>
          <a:srcRect l="25867" t="26110" r="15386" b="19806"/>
          <a:stretch>
            <a:fillRect/>
          </a:stretch>
        </p:blipFill>
        <p:spPr>
          <a:xfrm>
            <a:off x="6947248" y="2132856"/>
            <a:ext cx="2196752" cy="151680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2808312" cy="4392488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ПМ.04  Выполнение работ по одной или нескольким профессиям рабочих, должностям служащих 12721 Кассир торгового зала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 Междисциплинарных курсов  №110, оснащенная 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мышь компьютерная 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623_09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88640"/>
            <a:ext cx="5472608" cy="4104456"/>
          </a:xfrm>
          <a:prstGeom prst="rect">
            <a:avLst/>
          </a:prstGeom>
        </p:spPr>
      </p:pic>
      <p:pic>
        <p:nvPicPr>
          <p:cNvPr id="5" name="Рисунок 4" descr="IMG_20200623_093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022" y="4509120"/>
            <a:ext cx="2843808" cy="2132856"/>
          </a:xfrm>
          <a:prstGeom prst="rect">
            <a:avLst/>
          </a:prstGeom>
        </p:spPr>
      </p:pic>
      <p:pic>
        <p:nvPicPr>
          <p:cNvPr id="6" name="Рисунок 5" descr="IMG_20200623_092828.jpg"/>
          <p:cNvPicPr>
            <a:picLocks noChangeAspect="1"/>
          </p:cNvPicPr>
          <p:nvPr/>
        </p:nvPicPr>
        <p:blipFill>
          <a:blip r:embed="rId4" cstate="print"/>
          <a:srcRect l="25867" t="26110" r="15386" b="19806"/>
          <a:stretch>
            <a:fillRect/>
          </a:stretch>
        </p:blipFill>
        <p:spPr>
          <a:xfrm>
            <a:off x="395536" y="4797152"/>
            <a:ext cx="2592288" cy="178991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2520280" cy="2088232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Актовый зал, оснащенный оборудованием: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Посадочные места-337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Экран-1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Микрофонная стойка-2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Микрофон-2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Проектор мультимедийный-1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Ноутбук-1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Звукоусилитель-1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Микшерский пульт-1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Огнетушитель-1</a:t>
            </a:r>
          </a:p>
        </p:txBody>
      </p:sp>
      <p:pic>
        <p:nvPicPr>
          <p:cNvPr id="3" name="Рисунок 2" descr="IMG_20200623_094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60649"/>
            <a:ext cx="6144683" cy="4032448"/>
          </a:xfrm>
          <a:prstGeom prst="rect">
            <a:avLst/>
          </a:prstGeom>
        </p:spPr>
      </p:pic>
      <p:pic>
        <p:nvPicPr>
          <p:cNvPr id="4" name="Рисунок 3" descr="IMG_20200623_094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2376264" cy="3672408"/>
          </a:xfrm>
          <a:prstGeom prst="rect">
            <a:avLst/>
          </a:prstGeom>
        </p:spPr>
      </p:pic>
      <p:pic>
        <p:nvPicPr>
          <p:cNvPr id="5" name="Рисунок 4" descr="IMG_20200623_094059.jpg"/>
          <p:cNvPicPr>
            <a:picLocks noChangeAspect="1"/>
          </p:cNvPicPr>
          <p:nvPr/>
        </p:nvPicPr>
        <p:blipFill>
          <a:blip r:embed="rId4" cstate="print"/>
          <a:srcRect l="5020" t="29053" r="1117" b="11352"/>
          <a:stretch>
            <a:fillRect/>
          </a:stretch>
        </p:blipFill>
        <p:spPr>
          <a:xfrm>
            <a:off x="2915816" y="4365104"/>
            <a:ext cx="4896544" cy="233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200623_094243.jpg"/>
          <p:cNvPicPr>
            <a:picLocks noChangeAspect="1"/>
          </p:cNvPicPr>
          <p:nvPr/>
        </p:nvPicPr>
        <p:blipFill>
          <a:blip r:embed="rId5" cstate="print"/>
          <a:srcRect l="24906" t="47847" r="35221" b="12280"/>
          <a:stretch>
            <a:fillRect/>
          </a:stretch>
        </p:blipFill>
        <p:spPr>
          <a:xfrm>
            <a:off x="7452320" y="5517232"/>
            <a:ext cx="1440160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3024336" cy="6408712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ОГСЭ.03 Иностранный язык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 Иностранного языка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№ 310, оснащенный 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мышь компьютерная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сетевой фильтр-1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колонки для мультимедиа-2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парта под компьютер-1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подставка для системного блока-1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Планшеты: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Английский алфавит-1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Обучающие плакаты под одной обложкой-1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Личные местоимения-1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Помогайка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английскому языку-1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Объектные местоимения-1 </a:t>
            </a:r>
            <a:r>
              <a:rPr lang="ru-RU" sz="1400" dirty="0" smtClean="0"/>
              <a:t>«Иностранного языка»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Рисунок 2" descr="IMG_20200623_090452.jpg"/>
          <p:cNvPicPr>
            <a:picLocks noChangeAspect="1"/>
          </p:cNvPicPr>
          <p:nvPr/>
        </p:nvPicPr>
        <p:blipFill>
          <a:blip r:embed="rId2" cstate="print"/>
          <a:srcRect l="23744" t="21117" r="18184" b="20225"/>
          <a:stretch>
            <a:fillRect/>
          </a:stretch>
        </p:blipFill>
        <p:spPr>
          <a:xfrm>
            <a:off x="3635896" y="4797152"/>
            <a:ext cx="1615860" cy="1224136"/>
          </a:xfrm>
          <a:prstGeom prst="rect">
            <a:avLst/>
          </a:prstGeom>
        </p:spPr>
      </p:pic>
      <p:pic>
        <p:nvPicPr>
          <p:cNvPr id="4" name="Рисунок 3" descr="IMG_20200623_090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88640"/>
            <a:ext cx="5472608" cy="4104456"/>
          </a:xfrm>
          <a:prstGeom prst="rect">
            <a:avLst/>
          </a:prstGeom>
        </p:spPr>
      </p:pic>
      <p:pic>
        <p:nvPicPr>
          <p:cNvPr id="5" name="Рисунок 4" descr="IMG_20200623_0906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365104"/>
            <a:ext cx="3323861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200623_09440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88640"/>
            <a:ext cx="4896544" cy="3672408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3744416" cy="2232248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ОГСЭ.04 Физическая культура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Спортивный комплекс, оснащенный оборудованием: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велотренажер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Giro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bike-1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дорожка беговая электрическая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Smarta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Motorized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Treadmill-1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канат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перетягивания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1000мм-1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комплект гантелей (1,2,3,5,10 кг) - 1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2806e18-86bb-4d87-a2cd-a148e282a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852936"/>
            <a:ext cx="3524571" cy="3600400"/>
          </a:xfrm>
          <a:prstGeom prst="rect">
            <a:avLst/>
          </a:prstGeom>
        </p:spPr>
      </p:pic>
      <p:pic>
        <p:nvPicPr>
          <p:cNvPr id="4" name="Рисунок 3" descr="4c840c9c-6c66-4553-975f-2f30a256371e.jpg"/>
          <p:cNvPicPr>
            <a:picLocks noChangeAspect="1"/>
          </p:cNvPicPr>
          <p:nvPr/>
        </p:nvPicPr>
        <p:blipFill>
          <a:blip r:embed="rId4" cstate="print"/>
          <a:srcRect t="21922"/>
          <a:stretch>
            <a:fillRect/>
          </a:stretch>
        </p:blipFill>
        <p:spPr>
          <a:xfrm>
            <a:off x="4067944" y="4221088"/>
            <a:ext cx="2627784" cy="1800200"/>
          </a:xfrm>
          <a:prstGeom prst="rect">
            <a:avLst/>
          </a:prstGeom>
        </p:spPr>
      </p:pic>
      <p:pic>
        <p:nvPicPr>
          <p:cNvPr id="5" name="Рисунок 4" descr="ec322fcc-c88a-4e69-aea5-3c94a9d65608.jpg"/>
          <p:cNvPicPr>
            <a:picLocks noChangeAspect="1"/>
          </p:cNvPicPr>
          <p:nvPr/>
        </p:nvPicPr>
        <p:blipFill>
          <a:blip r:embed="rId5" cstate="print"/>
          <a:srcRect t="37121" r="10606"/>
          <a:stretch>
            <a:fillRect/>
          </a:stretch>
        </p:blipFill>
        <p:spPr>
          <a:xfrm>
            <a:off x="7020272" y="4293096"/>
            <a:ext cx="1813502" cy="1700808"/>
          </a:xfrm>
          <a:prstGeom prst="rect">
            <a:avLst/>
          </a:prstGeom>
        </p:spPr>
      </p:pic>
      <p:pic>
        <p:nvPicPr>
          <p:cNvPr id="6" name="Рисунок 5" descr="IMG_20200623_094320.jpg"/>
          <p:cNvPicPr>
            <a:picLocks noChangeAspect="1"/>
          </p:cNvPicPr>
          <p:nvPr/>
        </p:nvPicPr>
        <p:blipFill>
          <a:blip r:embed="rId6" cstate="print"/>
          <a:srcRect l="30088" t="33662" r="40782" b="37855"/>
          <a:stretch>
            <a:fillRect/>
          </a:stretch>
        </p:blipFill>
        <p:spPr>
          <a:xfrm>
            <a:off x="4211960" y="2996952"/>
            <a:ext cx="1080120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3744416" cy="2664296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ОГСЭ.04 Физическая культура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Спортивный комплекс, оснащенный оборудованием: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комплект гантелей (1,2,3,5,10 кг) - 1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лыжный комплект (ботинки, лыжи, палки) - 13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 гимнастический сплошной 200*1500*100- 2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многофункциональный тренажер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-1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перекладина навесная универсальная для шведской стенки - 1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роль-ставни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защитные с пружинным приводом-6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скамейка гимнастическая (шведская) с мет. опорами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c7f0346-871f-442d-9954-44856536258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88640"/>
            <a:ext cx="4608512" cy="3456384"/>
          </a:xfrm>
          <a:prstGeom prst="rect">
            <a:avLst/>
          </a:prstGeom>
        </p:spPr>
      </p:pic>
      <p:pic>
        <p:nvPicPr>
          <p:cNvPr id="5" name="Рисунок 4" descr="af9debd1-6877-40f8-ad8e-97fac58775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861048"/>
            <a:ext cx="1979712" cy="2639616"/>
          </a:xfrm>
          <a:prstGeom prst="rect">
            <a:avLst/>
          </a:prstGeom>
        </p:spPr>
      </p:pic>
      <p:pic>
        <p:nvPicPr>
          <p:cNvPr id="9" name="Рисунок 8" descr="a8a3d5cb-4e5e-4bbd-86a3-8350bfc59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9512" y="2924944"/>
            <a:ext cx="3744416" cy="3600400"/>
          </a:xfrm>
          <a:prstGeom prst="rect">
            <a:avLst/>
          </a:prstGeom>
        </p:spPr>
      </p:pic>
      <p:pic>
        <p:nvPicPr>
          <p:cNvPr id="10" name="Рисунок 9" descr="IMG_20200623_094320.jpg"/>
          <p:cNvPicPr>
            <a:picLocks noChangeAspect="1"/>
          </p:cNvPicPr>
          <p:nvPr/>
        </p:nvPicPr>
        <p:blipFill>
          <a:blip r:embed="rId5" cstate="print"/>
          <a:srcRect l="30088" t="33662" r="40782" b="37855"/>
          <a:stretch>
            <a:fillRect/>
          </a:stretch>
        </p:blipFill>
        <p:spPr>
          <a:xfrm>
            <a:off x="4860032" y="3501008"/>
            <a:ext cx="1080120" cy="792088"/>
          </a:xfrm>
          <a:prstGeom prst="rect">
            <a:avLst/>
          </a:prstGeom>
        </p:spPr>
      </p:pic>
      <p:pic>
        <p:nvPicPr>
          <p:cNvPr id="11" name="Рисунок 10" descr="9f9b669a-957c-4454-a094-903dc064850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4365104"/>
            <a:ext cx="2856317" cy="21422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3779912" cy="6858000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ОГСЭ.04 Физическая культура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Спортивный комплекс, оснащенный оборудованием: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стеллаж 100*40*250-1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стойка волейбольная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пристенная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 ползуном и механизмом натяжения-1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стойка для хранения блинов 30мм и гантельных грифов-1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стол теннисный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Start Line Olimpic-1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силовой центр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Fiero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Gym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тренажер атлетический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беговая дорожка (электрическая)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велотренажер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тренажер эллипсоидный – 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гриф гантельный – 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гриф прямой – 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гриф ЕZ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шкаф для одежды-3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шкаф металлический одежный ШРС-3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скамья - 10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граната для метания - 6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диск-блин обрезиненный d26 10 кг - 2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диск-блин обрезиненный d26 15 кг - 2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диск-блин обрезиненный d26 5 кг - 4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мяч баскетбольный-5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мяч волейбольный-5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мяч футбольный-4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мячи для настольного тенниса -12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насос для мяча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Demix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Alluminium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серый-1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обруч-4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ракетка для настольного тенниса-2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свисток судейский-2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секундомер-2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сетка волейбольная -1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скакалка-4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c6e2396-a711-4f19-b31f-5b63ba4e49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60648"/>
            <a:ext cx="2592288" cy="3240360"/>
          </a:xfrm>
          <a:prstGeom prst="rect">
            <a:avLst/>
          </a:prstGeom>
        </p:spPr>
      </p:pic>
      <p:pic>
        <p:nvPicPr>
          <p:cNvPr id="4" name="Рисунок 3" descr="abb004a1-2c05-4048-9564-c67b34430de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356992"/>
            <a:ext cx="4320480" cy="3240360"/>
          </a:xfrm>
          <a:prstGeom prst="rect">
            <a:avLst/>
          </a:prstGeom>
        </p:spPr>
      </p:pic>
      <p:pic>
        <p:nvPicPr>
          <p:cNvPr id="5" name="Рисунок 4" descr="57567f8a-bace-44a1-b681-c1838888f6f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4268" y="260648"/>
            <a:ext cx="2409732" cy="3212976"/>
          </a:xfrm>
          <a:prstGeom prst="rect">
            <a:avLst/>
          </a:prstGeom>
        </p:spPr>
      </p:pic>
      <p:pic>
        <p:nvPicPr>
          <p:cNvPr id="6" name="Рисунок 5" descr="ff45c066-3668-4995-b82f-302038b9e6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5085184"/>
            <a:ext cx="2051720" cy="1538790"/>
          </a:xfrm>
          <a:prstGeom prst="rect">
            <a:avLst/>
          </a:prstGeom>
        </p:spPr>
      </p:pic>
      <p:pic>
        <p:nvPicPr>
          <p:cNvPr id="8" name="Рисунок 7" descr="IMG_20200623_094320.jpg"/>
          <p:cNvPicPr>
            <a:picLocks noChangeAspect="1"/>
          </p:cNvPicPr>
          <p:nvPr/>
        </p:nvPicPr>
        <p:blipFill>
          <a:blip r:embed="rId6" cstate="print"/>
          <a:srcRect l="30088" t="33662" r="40782" b="37855"/>
          <a:stretch>
            <a:fillRect/>
          </a:stretch>
        </p:blipFill>
        <p:spPr>
          <a:xfrm>
            <a:off x="7740352" y="3861048"/>
            <a:ext cx="1187624" cy="8709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dc955ac-bcb3-4053-ba0c-e8304148af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560507" cy="324036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3528392" cy="6120680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ОГСЭ.05 Введение в профессиональную деятельность / Психология личности и профессиональное самоопределение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 Введения в профессиональную деятельность/ Психологии личности и профессионального самоопределения №410, оснащенный оборудованием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книг – 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мышь компьютерная 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сетевой фильтр-1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стационарный ПК обучающегося: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системный блок-1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монитор-10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клавиатура -10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мышь компьютерная -10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сетевой фильтр-10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a7570db-e022-4dd3-8543-0e09bb269180.jpg"/>
          <p:cNvPicPr>
            <a:picLocks noChangeAspect="1"/>
          </p:cNvPicPr>
          <p:nvPr/>
        </p:nvPicPr>
        <p:blipFill>
          <a:blip r:embed="rId3" cstate="print"/>
          <a:srcRect l="15272" t="23595" r="20378" b="16344"/>
          <a:stretch>
            <a:fillRect/>
          </a:stretch>
        </p:blipFill>
        <p:spPr>
          <a:xfrm>
            <a:off x="2411760" y="5013176"/>
            <a:ext cx="1954503" cy="1368152"/>
          </a:xfrm>
          <a:prstGeom prst="rect">
            <a:avLst/>
          </a:prstGeom>
        </p:spPr>
      </p:pic>
      <p:pic>
        <p:nvPicPr>
          <p:cNvPr id="6" name="Рисунок 5" descr="вв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699030"/>
            <a:ext cx="4608512" cy="3186354"/>
          </a:xfrm>
          <a:prstGeom prst="rect">
            <a:avLst/>
          </a:prstGeom>
        </p:spPr>
      </p:pic>
      <p:pic>
        <p:nvPicPr>
          <p:cNvPr id="7" name="Рисунок 6" descr="6c2cee5b-a439-4335-ad66-a7f026969f2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6608" y="260648"/>
            <a:ext cx="4871856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4b4f5a7-bea8-40be-897d-56347272b1ad.jpg"/>
          <p:cNvPicPr>
            <a:picLocks noChangeAspect="1"/>
          </p:cNvPicPr>
          <p:nvPr/>
        </p:nvPicPr>
        <p:blipFill>
          <a:blip r:embed="rId2" cstate="print"/>
          <a:srcRect l="20272" t="26110" r="22380" b="23536"/>
          <a:stretch>
            <a:fillRect/>
          </a:stretch>
        </p:blipFill>
        <p:spPr>
          <a:xfrm>
            <a:off x="251520" y="5085184"/>
            <a:ext cx="2405601" cy="1584176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3528392" cy="4464496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ЕН.01 Математика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Кабинет математики №305, оснащенный оборудованием: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Стол ученический -15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Стул ученический – 30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Стул преподавателя -1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Стол преподавателя – 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Шкаф для хранения книг – 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Доска классная -1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Экран – 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Проектор -1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стационарный ПК преподавателя – системный блок -1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монитор-1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клавиатура -1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мышь компьютерная 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сетевой фильтр-1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623_090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60648"/>
            <a:ext cx="4992555" cy="3384376"/>
          </a:xfrm>
          <a:prstGeom prst="rect">
            <a:avLst/>
          </a:prstGeom>
        </p:spPr>
      </p:pic>
      <p:pic>
        <p:nvPicPr>
          <p:cNvPr id="5" name="Рисунок 4" descr="IMG_20200623_090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653136"/>
            <a:ext cx="2651786" cy="1988840"/>
          </a:xfrm>
          <a:prstGeom prst="rect">
            <a:avLst/>
          </a:prstGeom>
        </p:spPr>
      </p:pic>
      <p:pic>
        <p:nvPicPr>
          <p:cNvPr id="7" name="Рисунок 6" descr="e3ad9698-e9b5-417f-b768-497c40d759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005064"/>
            <a:ext cx="3288365" cy="2466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2290</Words>
  <Application>Microsoft Office PowerPoint</Application>
  <PresentationFormat>Экран (4:3)</PresentationFormat>
  <Paragraphs>555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Государственное автономное профессиональное образовательное учреждение Свердловской области  «Екатеринбургский техникум химического машиностроения»  (ГАПОУ СО «ЕТХМ»)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молодежный центр</dc:creator>
  <cp:lastModifiedBy>Наталья</cp:lastModifiedBy>
  <cp:revision>16</cp:revision>
  <dcterms:created xsi:type="dcterms:W3CDTF">2020-06-24T07:08:47Z</dcterms:created>
  <dcterms:modified xsi:type="dcterms:W3CDTF">2020-06-29T14:29:27Z</dcterms:modified>
</cp:coreProperties>
</file>